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9" r:id="rId3"/>
    <p:sldId id="263" r:id="rId4"/>
    <p:sldId id="264" r:id="rId5"/>
    <p:sldId id="261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43F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43"/>
    <p:restoredTop sz="94674"/>
  </p:normalViewPr>
  <p:slideViewPr>
    <p:cSldViewPr>
      <p:cViewPr varScale="1">
        <p:scale>
          <a:sx n="119" d="100"/>
          <a:sy n="119" d="100"/>
        </p:scale>
        <p:origin x="680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28C277-5EFA-984C-83F7-7EF38BF223E1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E9B7B2-5AFC-4342-A3ED-5F12F6262D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1399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B7B2-5AFC-4342-A3ED-5F12F6262DF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778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B7B2-5AFC-4342-A3ED-5F12F6262DF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40343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E9B7B2-5AFC-4342-A3ED-5F12F6262DF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787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8F08BF9-2CBA-F90D-0572-1738F20F1E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24899CE-BDF5-4057-0F3E-D70535E701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1CACB41-2B41-7CA3-133E-2159D62F4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84BE27-534F-397F-0E3E-F37698E36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10C58B-E27D-2006-26C7-3B9ABD8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4211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2B0017-6F01-F29A-AA99-2A501D1A5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2DD3893-B439-4224-2B55-F643B58FF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B1F953-5708-8433-A520-20EFDC152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4C8702-4855-5282-6E25-C54B2750B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CA9F52-9226-C1D9-E2CA-46D8DA475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296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C453EB3-16CD-8922-E2E3-F3D45AE4AC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A532F85-E504-0156-44D3-5EC8699A5B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3AAB6F3-D22C-362B-96EC-49F383CA1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C7192D1-EA63-A216-C384-10B46E678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331EA2-B958-178B-43A4-23FB1C366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856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596EBBC-AF58-EE73-ACA7-2E845F060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064EE5F-01C0-A1B7-8963-9DDF6B40E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24A3D7-F9E0-FBA9-EDD6-9AD3616F0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F521754-2625-3226-7901-049B56C08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C994457-25E3-8E4E-54B4-55797A74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01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3A9321-6B2F-DBCB-65C3-1E08A85EF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6959CD4-DEF8-8F8C-032F-5B0821FFA0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7B388DE-349D-0BA2-28A5-30AFB17C72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50C339-9169-DBEA-F9D6-D2269C5FF9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F299DBD-1948-407A-728C-E816A5B442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697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0A2DB8-B6C1-3B44-B657-7BF53122C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D1BF4B-EC32-1C95-6D49-F95362B38E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7D2BC72-1859-94EF-46A1-0F0B7D6BBD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4724410-3844-5C59-6443-231080007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FA64A54-2A5B-C209-0E68-F54C78292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93D2099-0F9F-4C8D-344B-7F932437B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77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BA3743-CB60-69FA-5369-58CEC015C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255AD63-9F5A-66B7-C727-A6941E3500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2E85698-69E7-A9FD-3714-8CE220C5DA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CB1851E-5DE1-F330-5FC5-A230DE4C32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346EF20-7310-33A1-C150-257515C966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CD89D31-F1CC-6581-977C-2A9F837BE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E82575D-753E-E2FB-D5B8-2BE860F664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EA489C2-307E-F067-252E-F90EF9B3B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8786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1908A5-B0FD-4D62-E271-A383A6AE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2307B82-725C-DB29-4F79-FC75BF30A1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07DE904-178D-E836-E642-8CE034529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917ECDD-04E3-6631-7C4E-51CA89C4BE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8564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21B627A-0A2B-23FA-D408-80582169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8635294-38FB-402B-1E8A-E32CC6D95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9837A2-E192-2443-9C73-CBA105A2B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3879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F0C8CF-97CC-1C68-CEA5-B929EACD61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08F083-9E6D-1939-0284-85768781E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EA84700-E4FD-6903-5DE3-29E1F5C96C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85A81DD-269A-5452-9218-302789AF02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A06660-C1BF-D537-C84A-0C083E69AF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E06210-6630-B9E1-741E-AA4D87665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612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1D80F-E449-0398-06E0-0C366DDC9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4133F8A-C302-252A-F054-EB30CA622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B9D13F7-A5A6-5978-4002-3CF2C022D4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5F7492-B663-568F-B60B-0B93699EB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281F8C6-D5D0-5232-01FE-C1E87B1540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3F74AC-4FB1-E106-1A7A-59097B2BFB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20066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1DF78A-A841-E015-9EE4-B93E59B14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0BA6FC7-DDDB-3A39-863F-075B8C6C01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6D2898-C341-AEDC-3734-E2D770A17A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19.02.2024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29B6F9-38C4-D19B-A133-A953BF3760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7A63EA3-6BF8-38E1-395F-E863F55EA9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85190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image" Target="../media/image8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gif"/><Relationship Id="rId5" Type="http://schemas.openxmlformats.org/officeDocument/2006/relationships/image" Target="../media/image11.emf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emf"/><Relationship Id="rId5" Type="http://schemas.openxmlformats.org/officeDocument/2006/relationships/image" Target="../media/image14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B69BE13-0712-B9F8-C95A-16B850D3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99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689672"/>
            <a:ext cx="7851648" cy="1828800"/>
          </a:xfrm>
        </p:spPr>
        <p:txBody>
          <a:bodyPr>
            <a:noAutofit/>
          </a:bodyPr>
          <a:lstStyle/>
          <a:p>
            <a:pPr algn="ctr"/>
            <a:br>
              <a:rPr lang="ru-RU" sz="4400" dirty="0">
                <a:solidFill>
                  <a:schemeClr val="bg1"/>
                </a:solidFill>
                <a:effectLst/>
              </a:rPr>
            </a:br>
            <a:r>
              <a:rPr lang="ru-RU" sz="6600" dirty="0">
                <a:solidFill>
                  <a:schemeClr val="bg1"/>
                </a:solidFill>
                <a:effectLst/>
                <a:latin typeface="Blue curve" panose="02000500000000000000" pitchFamily="2" charset="0"/>
              </a:rPr>
              <a:t>Об организации </a:t>
            </a:r>
            <a:br>
              <a:rPr lang="en-US" sz="6600" dirty="0">
                <a:solidFill>
                  <a:schemeClr val="bg1"/>
                </a:solidFill>
                <a:effectLst/>
                <a:latin typeface="Blue curve" panose="02000500000000000000" pitchFamily="2" charset="0"/>
              </a:rPr>
            </a:br>
            <a:r>
              <a:rPr lang="ru-RU" sz="6600" dirty="0">
                <a:solidFill>
                  <a:schemeClr val="bg1"/>
                </a:solidFill>
                <a:effectLst/>
                <a:latin typeface="Blue curve" panose="02000500000000000000" pitchFamily="2" charset="0"/>
              </a:rPr>
              <a:t>приема в первые классы </a:t>
            </a:r>
            <a:br>
              <a:rPr lang="ru-RU" sz="6600" dirty="0">
                <a:solidFill>
                  <a:schemeClr val="bg1"/>
                </a:solidFill>
                <a:effectLst/>
                <a:latin typeface="Blue curve" panose="02000500000000000000" pitchFamily="2" charset="0"/>
              </a:rPr>
            </a:br>
            <a:endParaRPr lang="ru-RU" sz="6600" dirty="0">
              <a:solidFill>
                <a:schemeClr val="bg1"/>
              </a:solidFill>
              <a:latin typeface="Blue curve" panose="02000500000000000000" pitchFamily="2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91880" y="5589240"/>
            <a:ext cx="7854696" cy="1752600"/>
          </a:xfrm>
        </p:spPr>
        <p:txBody>
          <a:bodyPr>
            <a:norm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b="1" dirty="0" err="1">
                <a:solidFill>
                  <a:srgbClr val="343F85"/>
                </a:solidFill>
                <a:latin typeface="Circe ExtraBold" panose="020B0502020203020203" pitchFamily="34" charset="0"/>
              </a:rPr>
              <a:t>Хрупенкова</a:t>
            </a:r>
            <a:r>
              <a:rPr lang="ru-RU" b="1" dirty="0">
                <a:solidFill>
                  <a:srgbClr val="343F85"/>
                </a:solidFill>
                <a:latin typeface="Circe ExtraBold" panose="020B0502020203020203" pitchFamily="34" charset="0"/>
              </a:rPr>
              <a:t> Екатерина Анатольевна,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343F85"/>
                </a:solidFill>
                <a:latin typeface="Circe" panose="020B0502020203020203" pitchFamily="34" charset="0"/>
              </a:rPr>
              <a:t>начальник сектора образовательных учреждений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ru-RU" sz="1800" dirty="0">
                <a:solidFill>
                  <a:srgbClr val="343F85"/>
                </a:solidFill>
                <a:latin typeface="Circe" panose="020B0502020203020203" pitchFamily="34" charset="0"/>
              </a:rPr>
              <a:t>Совещание руководителей ДОУ 14.02.2024</a:t>
            </a: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6005E2D9-6A1B-AEFE-694F-EB8C294102A1}"/>
              </a:ext>
            </a:extLst>
          </p:cNvPr>
          <p:cNvSpPr/>
          <p:nvPr/>
        </p:nvSpPr>
        <p:spPr>
          <a:xfrm rot="310531">
            <a:off x="5956803" y="1713078"/>
            <a:ext cx="2232248" cy="470059"/>
          </a:xfrm>
          <a:prstGeom prst="roundRect">
            <a:avLst/>
          </a:prstGeom>
          <a:solidFill>
            <a:srgbClr val="343F85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35F6AC56-3FB8-5DDD-0C92-96A4568302FC}"/>
              </a:ext>
            </a:extLst>
          </p:cNvPr>
          <p:cNvSpPr txBox="1">
            <a:spLocks/>
          </p:cNvSpPr>
          <p:nvPr/>
        </p:nvSpPr>
        <p:spPr>
          <a:xfrm rot="254943">
            <a:off x="6046880" y="1933838"/>
            <a:ext cx="2052094" cy="55580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ru-RU" sz="2400" dirty="0"/>
            </a:br>
            <a:r>
              <a:rPr lang="ru-RU" sz="2400" dirty="0">
                <a:solidFill>
                  <a:schemeClr val="bg1"/>
                </a:solidFill>
                <a:effectLst/>
                <a:latin typeface="Blue curve" panose="02000500000000000000" pitchFamily="2" charset="0"/>
              </a:rPr>
              <a:t>в 2024 году</a:t>
            </a:r>
            <a:br>
              <a:rPr lang="ru-RU" sz="2400" dirty="0">
                <a:latin typeface="Blue curve" panose="02000500000000000000" pitchFamily="2" charset="0"/>
              </a:rPr>
            </a:br>
            <a:endParaRPr lang="ru-RU" sz="2400" dirty="0">
              <a:latin typeface="Blue curve" panose="02000500000000000000" pitchFamily="2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A579834-F6F0-29A6-B70B-C7321A510E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5426" y="-31221"/>
            <a:ext cx="7772400" cy="161196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915160A-CF6A-8905-7EF6-8F2E736616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0518" y="630872"/>
            <a:ext cx="1371600" cy="115570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FA66A621-B31F-3326-6512-9BFF01D575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5943" y="-44493"/>
            <a:ext cx="584200" cy="495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0CE0DFA-9D8E-7AE7-6833-68BB910795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939" y="4777091"/>
            <a:ext cx="2451100" cy="1790700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0FABABAA-29AB-B0F5-7FE3-DB36705E15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310596" y="241802"/>
            <a:ext cx="778140" cy="77814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C46C47AF-D4C3-7257-9255-69E2C195C66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8774" y="121299"/>
            <a:ext cx="295088" cy="3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93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F2F0A-60D1-E61B-CB30-53F60426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99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1" y="-27384"/>
            <a:ext cx="7886700" cy="1325563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  <a:t>Сайт администрации района раздел «Зачисление в 1 классы» </a:t>
            </a: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658" y="5278755"/>
            <a:ext cx="1048907" cy="1048907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5117912"/>
            <a:ext cx="3092475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Наведите камеру на </a:t>
            </a:r>
            <a:r>
              <a:rPr lang="ru-RU" sz="1800" dirty="0" err="1">
                <a:solidFill>
                  <a:srgbClr val="343F85"/>
                </a:solidFill>
                <a:latin typeface="Blue curve" panose="02000500000000000000" pitchFamily="2" charset="0"/>
              </a:rPr>
              <a:t>кьюаркод</a:t>
            </a:r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 </a:t>
            </a:r>
          </a:p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для перехода на сайт </a:t>
            </a:r>
          </a:p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администрации района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598559-4EDD-6B37-D891-4DCDADAD97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850" y="1297911"/>
            <a:ext cx="6122149" cy="3335484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4BAA566-EB55-8D20-2B21-4356E59111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1427578"/>
            <a:ext cx="5771018" cy="3288458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1888A8AF-1E57-5FF3-78F3-10F93ABB3793}"/>
              </a:ext>
            </a:extLst>
          </p:cNvPr>
          <p:cNvSpPr/>
          <p:nvPr/>
        </p:nvSpPr>
        <p:spPr>
          <a:xfrm>
            <a:off x="6403930" y="4058768"/>
            <a:ext cx="3294392" cy="3366130"/>
          </a:xfrm>
          <a:prstGeom prst="ellipse">
            <a:avLst/>
          </a:prstGeom>
          <a:solidFill>
            <a:srgbClr val="343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831A22-E651-C950-6102-17F739D23BA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95847" y="4824756"/>
            <a:ext cx="1503865" cy="1779220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9934696-9AEE-F6CC-DAE7-A03491921B73}"/>
              </a:ext>
            </a:extLst>
          </p:cNvPr>
          <p:cNvSpPr/>
          <p:nvPr/>
        </p:nvSpPr>
        <p:spPr>
          <a:xfrm>
            <a:off x="956850" y="5117912"/>
            <a:ext cx="1454910" cy="13382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7743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F2F0A-60D1-E61B-CB30-53F60426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99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1" y="-27384"/>
            <a:ext cx="7886700" cy="1325563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  <a:t>Инфографика о порядке зачисления в 1 класс</a:t>
            </a:r>
            <a:b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</a:br>
            <a: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  <a:t>размещена на сайте администрации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5117912"/>
            <a:ext cx="3092475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Наведите камеру на </a:t>
            </a:r>
            <a:r>
              <a:rPr lang="ru-RU" sz="1800" dirty="0" err="1">
                <a:solidFill>
                  <a:srgbClr val="343F85"/>
                </a:solidFill>
                <a:latin typeface="Blue curve" panose="02000500000000000000" pitchFamily="2" charset="0"/>
              </a:rPr>
              <a:t>кьюаркод</a:t>
            </a:r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 </a:t>
            </a:r>
          </a:p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для перехода на сайт </a:t>
            </a:r>
          </a:p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администрации района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598559-4EDD-6B37-D891-4DCDADAD9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51" y="1303203"/>
            <a:ext cx="4695270" cy="3335484"/>
          </a:xfrm>
          <a:prstGeom prst="rect">
            <a:avLst/>
          </a:prstGeom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1888A8AF-1E57-5FF3-78F3-10F93ABB3793}"/>
              </a:ext>
            </a:extLst>
          </p:cNvPr>
          <p:cNvSpPr/>
          <p:nvPr/>
        </p:nvSpPr>
        <p:spPr>
          <a:xfrm>
            <a:off x="5979923" y="3080619"/>
            <a:ext cx="2836889" cy="2898665"/>
          </a:xfrm>
          <a:prstGeom prst="ellipse">
            <a:avLst/>
          </a:prstGeom>
          <a:solidFill>
            <a:srgbClr val="343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831A22-E651-C950-6102-17F739D23B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479" y="3692417"/>
            <a:ext cx="1415831" cy="1675067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9934696-9AEE-F6CC-DAE7-A03491921B73}"/>
              </a:ext>
            </a:extLst>
          </p:cNvPr>
          <p:cNvSpPr/>
          <p:nvPr/>
        </p:nvSpPr>
        <p:spPr>
          <a:xfrm>
            <a:off x="956850" y="5117912"/>
            <a:ext cx="1454910" cy="13382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id="{3B89CB2A-7227-4A95-1D1A-EBEA6A860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4700" y="1438647"/>
            <a:ext cx="4368274" cy="3091305"/>
          </a:xfrm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E208F236-9CDC-1C2D-6F3E-3E4021A4A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700" y="5231490"/>
            <a:ext cx="1127125" cy="112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596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BCF2F0A-60D1-E61B-CB30-53F60426F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990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42681" y="-27384"/>
            <a:ext cx="7886700" cy="1325563"/>
          </a:xfrm>
        </p:spPr>
        <p:txBody>
          <a:bodyPr>
            <a:noAutofit/>
          </a:bodyPr>
          <a:lstStyle/>
          <a:p>
            <a: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  <a:t>Микрорайоны, закрепленные администрацией района для проведения первичного учета детей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771800" y="5117912"/>
            <a:ext cx="3092475" cy="1152128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Наведите камеру на </a:t>
            </a:r>
            <a:r>
              <a:rPr lang="ru-RU" sz="1800" dirty="0" err="1">
                <a:solidFill>
                  <a:srgbClr val="343F85"/>
                </a:solidFill>
                <a:latin typeface="Blue curve" panose="02000500000000000000" pitchFamily="2" charset="0"/>
              </a:rPr>
              <a:t>кьюаркод</a:t>
            </a:r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 </a:t>
            </a:r>
          </a:p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для перехода на сайт </a:t>
            </a:r>
          </a:p>
          <a:p>
            <a:r>
              <a:rPr lang="ru-RU" sz="1800" dirty="0">
                <a:solidFill>
                  <a:srgbClr val="343F85"/>
                </a:solidFill>
                <a:latin typeface="Blue curve" panose="02000500000000000000" pitchFamily="2" charset="0"/>
              </a:rPr>
              <a:t>администрации района</a:t>
            </a: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598559-4EDD-6B37-D891-4DCDADAD97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6850" y="1303203"/>
            <a:ext cx="5631373" cy="3335484"/>
          </a:xfrm>
          <a:prstGeom prst="rect">
            <a:avLst/>
          </a:prstGeom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9934696-9AEE-F6CC-DAE7-A03491921B73}"/>
              </a:ext>
            </a:extLst>
          </p:cNvPr>
          <p:cNvSpPr/>
          <p:nvPr/>
        </p:nvSpPr>
        <p:spPr>
          <a:xfrm>
            <a:off x="956850" y="5117912"/>
            <a:ext cx="1454910" cy="1338212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52819072-D084-1D58-9F42-64440D640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5" t="9836" r="5849" b="6209"/>
          <a:stretch/>
        </p:blipFill>
        <p:spPr bwMode="auto">
          <a:xfrm>
            <a:off x="1095345" y="1470603"/>
            <a:ext cx="5286094" cy="298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Овал 18">
            <a:extLst>
              <a:ext uri="{FF2B5EF4-FFF2-40B4-BE49-F238E27FC236}">
                <a16:creationId xmlns:a16="http://schemas.microsoft.com/office/drawing/2014/main" id="{1888A8AF-1E57-5FF3-78F3-10F93ABB3793}"/>
              </a:ext>
            </a:extLst>
          </p:cNvPr>
          <p:cNvSpPr/>
          <p:nvPr/>
        </p:nvSpPr>
        <p:spPr>
          <a:xfrm>
            <a:off x="6030834" y="3459950"/>
            <a:ext cx="2836889" cy="2898665"/>
          </a:xfrm>
          <a:prstGeom prst="ellipse">
            <a:avLst/>
          </a:prstGeom>
          <a:solidFill>
            <a:srgbClr val="343F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8831A22-E651-C950-6102-17F739D23B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1390" y="4071748"/>
            <a:ext cx="1415831" cy="1675067"/>
          </a:xfrm>
          <a:prstGeom prst="rect">
            <a:avLst/>
          </a:prstGeom>
        </p:spPr>
      </p:pic>
      <p:pic>
        <p:nvPicPr>
          <p:cNvPr id="10" name="Объект 3">
            <a:extLst>
              <a:ext uri="{FF2B5EF4-FFF2-40B4-BE49-F238E27FC236}">
                <a16:creationId xmlns:a16="http://schemas.microsoft.com/office/drawing/2014/main" id="{16AF92E1-2086-3A4E-F047-6840A5E1E2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25" y="5223138"/>
            <a:ext cx="1127760" cy="112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8388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AD2FF68-1850-3AB1-BA62-325137284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909" y="0"/>
            <a:ext cx="9149909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8650" y="2074964"/>
            <a:ext cx="7886700" cy="4351338"/>
          </a:xfrm>
        </p:spPr>
        <p:txBody>
          <a:bodyPr/>
          <a:lstStyle/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01.04.2024</a:t>
            </a:r>
            <a:r>
              <a:rPr lang="ru-RU" dirty="0">
                <a:solidFill>
                  <a:srgbClr val="343F85"/>
                </a:solidFill>
              </a:rPr>
              <a:t> – начало подачи заявлений в школы района жителями Московского района;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17.05.2024</a:t>
            </a:r>
            <a:r>
              <a:rPr lang="ru-RU" b="1" dirty="0">
                <a:solidFill>
                  <a:srgbClr val="343F85"/>
                </a:solidFill>
              </a:rPr>
              <a:t> </a:t>
            </a:r>
            <a:r>
              <a:rPr lang="ru-RU" dirty="0">
                <a:solidFill>
                  <a:srgbClr val="343F85"/>
                </a:solidFill>
              </a:rPr>
              <a:t>– школы начинают приглашать заявителей для представления документов;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30.06.2024</a:t>
            </a:r>
            <a:r>
              <a:rPr lang="ru-RU" b="1" dirty="0">
                <a:solidFill>
                  <a:srgbClr val="343F85"/>
                </a:solidFill>
              </a:rPr>
              <a:t>  - </a:t>
            </a:r>
            <a:r>
              <a:rPr lang="ru-RU" dirty="0">
                <a:solidFill>
                  <a:srgbClr val="343F85"/>
                </a:solidFill>
              </a:rPr>
              <a:t>завершение первого этапа;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 08.07.2024 </a:t>
            </a:r>
            <a:r>
              <a:rPr lang="ru-RU" dirty="0">
                <a:solidFill>
                  <a:srgbClr val="343F85"/>
                </a:solidFill>
              </a:rPr>
              <a:t>– направление уведомлений </a:t>
            </a:r>
            <a:br>
              <a:rPr lang="ru-RU" dirty="0">
                <a:solidFill>
                  <a:srgbClr val="343F85"/>
                </a:solidFill>
              </a:rPr>
            </a:br>
            <a:r>
              <a:rPr lang="ru-RU" dirty="0">
                <a:solidFill>
                  <a:srgbClr val="343F85"/>
                </a:solidFill>
              </a:rPr>
              <a:t>о зачислении или отказов в зачислении;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 06.07.2024 </a:t>
            </a:r>
            <a:r>
              <a:rPr lang="ru-RU" dirty="0">
                <a:solidFill>
                  <a:srgbClr val="343F85"/>
                </a:solidFill>
              </a:rPr>
              <a:t>– начало второго этапа зачисления </a:t>
            </a:r>
            <a:br>
              <a:rPr lang="ru-RU" dirty="0">
                <a:solidFill>
                  <a:srgbClr val="343F85"/>
                </a:solidFill>
              </a:rPr>
            </a:br>
            <a:r>
              <a:rPr lang="ru-RU" dirty="0">
                <a:solidFill>
                  <a:srgbClr val="343F85"/>
                </a:solidFill>
              </a:rPr>
              <a:t>на вакантные места;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С 08.07.2024 </a:t>
            </a:r>
            <a:r>
              <a:rPr lang="ru-RU" dirty="0">
                <a:solidFill>
                  <a:srgbClr val="343F85"/>
                </a:solidFill>
              </a:rPr>
              <a:t>- начало работы районной конфликтной комиссии</a:t>
            </a:r>
          </a:p>
          <a:p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05.09.2024</a:t>
            </a:r>
            <a:r>
              <a:rPr lang="ru-RU" b="1" dirty="0">
                <a:solidFill>
                  <a:srgbClr val="343F85"/>
                </a:solidFill>
              </a:rPr>
              <a:t> – </a:t>
            </a:r>
            <a:r>
              <a:rPr lang="ru-RU" dirty="0">
                <a:solidFill>
                  <a:srgbClr val="343F85"/>
                </a:solidFill>
              </a:rPr>
              <a:t>завершение приема первоклассников в школы</a:t>
            </a:r>
          </a:p>
          <a:p>
            <a:endParaRPr lang="ru-RU" dirty="0">
              <a:solidFill>
                <a:srgbClr val="343F85"/>
              </a:solidFill>
            </a:endParaRPr>
          </a:p>
          <a:p>
            <a:endParaRPr lang="ru-RU" dirty="0">
              <a:solidFill>
                <a:srgbClr val="343F85"/>
              </a:solidFill>
            </a:endParaRPr>
          </a:p>
          <a:p>
            <a:endParaRPr lang="ru-RU" dirty="0">
              <a:solidFill>
                <a:srgbClr val="343F85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1046" y="443995"/>
            <a:ext cx="7886700" cy="132556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u-RU" sz="3000" dirty="0">
                <a:solidFill>
                  <a:schemeClr val="accent2">
                    <a:lumMod val="75000"/>
                  </a:schemeClr>
                </a:solidFill>
                <a:latin typeface="Blue curve" panose="02000500000000000000" pitchFamily="2" charset="0"/>
              </a:rPr>
              <a:t>ВАЖНЫЕ ДАТЫ </a:t>
            </a:r>
            <a: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  <a:t>ПРИЕМНОЙ </a:t>
            </a:r>
            <a:b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</a:br>
            <a:r>
              <a:rPr lang="ru-RU" sz="3000" dirty="0">
                <a:solidFill>
                  <a:srgbClr val="343F85"/>
                </a:solidFill>
                <a:latin typeface="Blue curve" panose="02000500000000000000" pitchFamily="2" charset="0"/>
              </a:rPr>
              <a:t>КАМПАНИИ 2024 года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8E55284-4C92-DC57-602D-451244A45C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86329"/>
            <a:ext cx="673348" cy="885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0195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166</Words>
  <Application>Microsoft Macintosh PowerPoint</Application>
  <PresentationFormat>Экран (4:3)</PresentationFormat>
  <Paragraphs>29</Paragraphs>
  <Slides>5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2" baseType="lpstr">
      <vt:lpstr>Arial</vt:lpstr>
      <vt:lpstr>Blue curve</vt:lpstr>
      <vt:lpstr>Calibri</vt:lpstr>
      <vt:lpstr>Calibri Light</vt:lpstr>
      <vt:lpstr>Circe</vt:lpstr>
      <vt:lpstr>Circe ExtraBold</vt:lpstr>
      <vt:lpstr>Тема Office</vt:lpstr>
      <vt:lpstr> Об организации  приема в первые классы  </vt:lpstr>
      <vt:lpstr>Сайт администрации района раздел «Зачисление в 1 классы» </vt:lpstr>
      <vt:lpstr>Инфографика о порядке зачисления в 1 класс размещена на сайте администрации</vt:lpstr>
      <vt:lpstr>Микрорайоны, закрепленные администрацией района для проведения первичного учета детей</vt:lpstr>
      <vt:lpstr>ВАЖНЫЕ ДАТЫ ПРИЕМНОЙ  КАМПАНИИ 2024 года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ХрупенковаЕкатерина Анатольевна</dc:creator>
  <cp:lastModifiedBy>Microsoft Office User</cp:lastModifiedBy>
  <cp:revision>6</cp:revision>
  <dcterms:created xsi:type="dcterms:W3CDTF">2021-11-24T10:21:48Z</dcterms:created>
  <dcterms:modified xsi:type="dcterms:W3CDTF">2024-02-19T13:02:34Z</dcterms:modified>
</cp:coreProperties>
</file>